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</p:sldMasterIdLst>
  <p:notesMasterIdLst>
    <p:notesMasterId r:id="rId18"/>
  </p:notesMasterIdLst>
  <p:sldIdLst>
    <p:sldId id="272" r:id="rId4"/>
    <p:sldId id="278" r:id="rId5"/>
    <p:sldId id="279" r:id="rId6"/>
    <p:sldId id="280" r:id="rId7"/>
    <p:sldId id="291" r:id="rId8"/>
    <p:sldId id="292" r:id="rId9"/>
    <p:sldId id="283" r:id="rId10"/>
    <p:sldId id="288" r:id="rId11"/>
    <p:sldId id="284" r:id="rId12"/>
    <p:sldId id="285" r:id="rId13"/>
    <p:sldId id="287" r:id="rId14"/>
    <p:sldId id="286" r:id="rId15"/>
    <p:sldId id="289" r:id="rId16"/>
    <p:sldId id="290" r:id="rId17"/>
  </p:sldIdLst>
  <p:sldSz cx="9144000" cy="6858000" type="screen4x3"/>
  <p:notesSz cx="6805613" cy="9944100"/>
  <p:defaultTextStyle>
    <a:defPPr>
      <a:defRPr lang="nb-NO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li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74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77150-3FBB-4142-8697-2CEA5C734137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C80E-E00C-4DF1-9939-071E38A2868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26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D6371-4323-467A-B631-8C96FA3921FE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28C2F637-8240-42B8-8BD5-884FC249752D}" type="slidenum">
              <a:rPr lang="nb-NO" altLang="nb-NO" sz="1200" smtClean="0"/>
              <a:pPr/>
              <a:t>5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587ACBAA-14FD-427E-BF41-DCDFCF93706A}" type="slidenum">
              <a:rPr lang="nb-NO" altLang="nb-NO" sz="1200">
                <a:solidFill>
                  <a:prstClr val="black"/>
                </a:solidFill>
              </a:rPr>
              <a:pPr/>
              <a:t>6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9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49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48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ren_1_n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88" y="0"/>
            <a:ext cx="915079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24598" y="2211143"/>
            <a:ext cx="5475807" cy="483688"/>
          </a:xfrm>
        </p:spPr>
        <p:txBody>
          <a:bodyPr lIns="31553" tIns="31553" rIns="31553" bIns="31553"/>
          <a:lstStyle>
            <a:lvl1pPr algn="ctr">
              <a:defRPr sz="28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24598" y="2971224"/>
            <a:ext cx="5475807" cy="483688"/>
          </a:xfrm>
        </p:spPr>
        <p:txBody>
          <a:bodyPr lIns="95753" tIns="47876" rIns="95753" bIns="47876"/>
          <a:lstStyle>
            <a:lvl1pPr marL="0" indent="0" algn="ctr">
              <a:buFontTx/>
              <a:buNone/>
              <a:defRPr sz="2500"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15056" y="3454912"/>
            <a:ext cx="1890457" cy="414589"/>
          </a:xfrm>
        </p:spPr>
        <p:txBody>
          <a:bodyPr/>
          <a:lstStyle>
            <a:lvl1pPr algn="ctr">
              <a:defRPr sz="2500">
                <a:latin typeface="Verdana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3956-19A9-49BC-B5AB-BE8829E625C5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5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504" y="4406455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812E-6810-4067-A895-C99365C8A5D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24359" y="1530238"/>
            <a:ext cx="3681773" cy="39731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36509" y="1530238"/>
            <a:ext cx="3683132" cy="39731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04ED2-3C50-4EA7-B541-EC5D33AC05A9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78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676" y="2175158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657" y="2175158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AD1F-EAA2-4D2C-A628-DBC79B429782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12A2-0156-4341-9BED-3075DFA95DF0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ECCC-A7EE-4DEC-8529-FC59163A08B0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81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76" y="273516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5A707-24D0-4D6D-901A-60C624D415B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677" y="4800891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B821-0738-4A4F-AC74-4A346E7DC000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3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92A2-D580-46DD-AD7D-B07E9F90D086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46839" y="829179"/>
            <a:ext cx="1872802" cy="46742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24359" y="829179"/>
            <a:ext cx="5492104" cy="46742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3508-D9DF-46BC-B024-B13D4C9E275D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8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tel, to innholdsde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61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824359" y="3585911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4636509" y="1530238"/>
            <a:ext cx="3683132" cy="39731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5A55-DFAF-4BD6-A3AB-52DC1B497890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tel og to innholdsdeler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61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6509" y="1530239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824361" y="3585911"/>
            <a:ext cx="749528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BFBE-E7FA-4065-A0E5-EDF8F04E2AD3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61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824361" y="1530238"/>
            <a:ext cx="7495282" cy="3973149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5258-FD34-4872-9B02-0D4956BF0E2E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6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824361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6509" y="1530239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824359" y="3585911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36509" y="3585911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ED20-E074-4562-9D9C-91E300FEEBFE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87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n_1_n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1" y="0"/>
            <a:ext cx="9150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24597" y="2211143"/>
            <a:ext cx="5475807" cy="483688"/>
          </a:xfrm>
        </p:spPr>
        <p:txBody>
          <a:bodyPr lIns="31561" tIns="31561" rIns="31561" bIns="31561"/>
          <a:lstStyle>
            <a:lvl1pPr algn="ctr">
              <a:defRPr sz="28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24597" y="2971224"/>
            <a:ext cx="5475807" cy="483688"/>
          </a:xfrm>
        </p:spPr>
        <p:txBody>
          <a:bodyPr lIns="95776" tIns="47888" rIns="95776" bIns="47888"/>
          <a:lstStyle>
            <a:lvl1pPr marL="0" indent="0" algn="ctr">
              <a:buFontTx/>
              <a:buNone/>
              <a:defRPr sz="2500"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15054" y="3454912"/>
            <a:ext cx="1890457" cy="414589"/>
          </a:xfrm>
        </p:spPr>
        <p:txBody>
          <a:bodyPr/>
          <a:lstStyle>
            <a:lvl1pPr algn="ctr">
              <a:defRPr sz="2500">
                <a:latin typeface="Verdana" pitchFamily="34" charset="0"/>
              </a:defRPr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17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5D74-38B1-4943-84C7-BE1EB82DD3DD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8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99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C9D0-35D4-4230-A331-EC3DC94ECF5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70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24359" y="1530238"/>
            <a:ext cx="3681773" cy="39731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36509" y="1530238"/>
            <a:ext cx="3683132" cy="39731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E1B04-4CE5-4F96-AF54-A61E9C0EEBD1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90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2426-B757-435A-8334-8E469B48BFD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06E0-EA23-45A5-9556-DC0595EDB1F7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89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5F49-44E2-44A8-BCF1-9F9623A60752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45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76" y="273514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FAD9-62BD-47F5-9A84-9B9B01B9FAD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3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675" y="4800889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589D-AC12-438A-9E60-B35E7D34C858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2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9D04-545F-42B3-A32B-9B9719EC9488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46839" y="829179"/>
            <a:ext cx="1872802" cy="46742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24359" y="829179"/>
            <a:ext cx="5492104" cy="46742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4BF5-59EF-4137-B816-105057EBA21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0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tel, to innholdsde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59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824359" y="3585911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4636509" y="1530238"/>
            <a:ext cx="3683132" cy="39731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8D87-C624-4BA5-9494-5F3FB4A10EFB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97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tel og to innholdsdeler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59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6509" y="1530239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824359" y="3585911"/>
            <a:ext cx="749528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759B-BD56-4924-994A-30B851A976A3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44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4359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824359" y="1530238"/>
            <a:ext cx="7495282" cy="3973149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3E11-2995-42AB-B96A-AEB5114BCD9D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5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824359" y="829179"/>
            <a:ext cx="7495282" cy="5527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24359" y="1530239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6509" y="1530239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824359" y="3585911"/>
            <a:ext cx="3681773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36509" y="3585911"/>
            <a:ext cx="3683132" cy="191747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90897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7987-85A9-4AD0-88D0-D9BA799C200A}" type="slidenum">
              <a:rPr lang="nb-NO">
                <a:solidFill>
                  <a:srgbClr val="908979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90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01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7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4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5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6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0F18-730A-4797-A6F0-EB34C9331B34}" type="datetimeFigureOut">
              <a:rPr lang="nb-NO" smtClean="0"/>
              <a:pPr/>
              <a:t>12.09.2014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0BF7-B516-4D6D-B8BE-40FD04BC6E0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4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ren_2_ny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209"/>
            <a:ext cx="9144000" cy="9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4361" y="829179"/>
            <a:ext cx="7495282" cy="5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4361" y="1530238"/>
            <a:ext cx="7495282" cy="39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565" y="5702047"/>
            <a:ext cx="1905396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54" tIns="33054" rIns="33054" bIns="33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908979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211" y="5702047"/>
            <a:ext cx="4823925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54" tIns="33054" rIns="33054" bIns="3305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908979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324" y="5702047"/>
            <a:ext cx="1905396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54" tIns="33054" rIns="33054" bIns="33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1029FF-4CD5-42F0-BB55-0998AE879977}" type="slidenum">
              <a:rPr lang="nb-NO">
                <a:solidFill>
                  <a:srgbClr val="908979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90897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3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5729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9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2pPr>
      <a:lvl3pPr algn="l" defTabSz="95729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3pPr>
      <a:lvl4pPr algn="l" defTabSz="95729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4pPr>
      <a:lvl5pPr algn="l" defTabSz="95729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5pPr>
      <a:lvl6pPr marL="400727" algn="l" defTabSz="95729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6pPr>
      <a:lvl7pPr marL="801455" algn="l" defTabSz="95729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7pPr>
      <a:lvl8pPr marL="1202185" algn="l" defTabSz="95729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8pPr>
      <a:lvl9pPr marL="1602913" algn="l" defTabSz="95729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9pPr>
    </p:titleStyle>
    <p:bodyStyle>
      <a:lvl1pPr marL="249064" indent="-249064" algn="l" defTabSz="95729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67880" indent="-251847" algn="l" defTabSz="95729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1086698" indent="-251847" algn="l" defTabSz="95729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504122" indent="-250455" algn="l" defTabSz="95729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1922938" indent="-251847" algn="l" defTabSz="95729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323667" indent="-251847" algn="l" defTabSz="95729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724395" indent="-251847" algn="l" defTabSz="95729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125123" indent="-251847" algn="l" defTabSz="95729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525851" indent="-251847" algn="l" defTabSz="95729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en_2_ny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207"/>
            <a:ext cx="9144000" cy="9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4359" y="829179"/>
            <a:ext cx="7495282" cy="5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4359" y="1530238"/>
            <a:ext cx="7495282" cy="39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565" y="5702045"/>
            <a:ext cx="1905396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62" tIns="33062" rIns="33062" bIns="330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908979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1210" y="5702045"/>
            <a:ext cx="4823925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62" tIns="33062" rIns="33062" bIns="3306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908979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324" y="5702045"/>
            <a:ext cx="1905396" cy="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062" tIns="33062" rIns="33062" bIns="330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7AAA9E-43EF-4464-A7BB-BBD5A1A0EA77}" type="slidenum">
              <a:rPr lang="nb-NO">
                <a:solidFill>
                  <a:srgbClr val="908979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90897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57532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532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2pPr>
      <a:lvl3pPr algn="l" defTabSz="957532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3pPr>
      <a:lvl4pPr algn="l" defTabSz="957532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4pPr>
      <a:lvl5pPr algn="l" defTabSz="957532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5pPr>
      <a:lvl6pPr marL="400827" algn="l" defTabSz="95753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6pPr>
      <a:lvl7pPr marL="801654" algn="l" defTabSz="95753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7pPr>
      <a:lvl8pPr marL="1202482" algn="l" defTabSz="95753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8pPr>
      <a:lvl9pPr marL="1603309" algn="l" defTabSz="95753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ea typeface="ヒラギノ角ゴ Pro W3" pitchFamily="1" charset="-128"/>
        </a:defRPr>
      </a:lvl9pPr>
    </p:titleStyle>
    <p:bodyStyle>
      <a:lvl1pPr marL="249126" indent="-249126" algn="l" defTabSz="957532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68045" indent="-251909" algn="l" defTabSz="957532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1086966" indent="-251909" algn="l" defTabSz="957532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504494" indent="-250517" algn="l" defTabSz="957532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1923414" indent="-251909" algn="l" defTabSz="957532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324241" indent="-251909" algn="l" defTabSz="957532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725069" indent="-251909" algn="l" defTabSz="957532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125896" indent="-251909" algn="l" defTabSz="957532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526723" indent="-251909" algn="l" defTabSz="957532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23876" y="1096918"/>
            <a:ext cx="4942787" cy="356290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nb-NO" sz="3900" dirty="0"/>
              <a:t/>
            </a:r>
            <a:br>
              <a:rPr lang="nb-NO" sz="3900" dirty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600" dirty="0"/>
              <a:t>Samarbeidsmøte </a:t>
            </a:r>
            <a:r>
              <a:rPr lang="nb-NO" sz="3600" dirty="0" smtClean="0"/>
              <a:t>REN/ </a:t>
            </a:r>
            <a:r>
              <a:rPr lang="nb-NO" sz="3600" dirty="0" smtClean="0"/>
              <a:t>Lillevannsåsen s</a:t>
            </a:r>
            <a:r>
              <a:rPr lang="nb-NO" sz="3600" dirty="0" smtClean="0"/>
              <a:t>ameiet</a:t>
            </a:r>
            <a:r>
              <a:rPr lang="nb-NO" sz="3900" dirty="0"/>
              <a:t/>
            </a:r>
            <a:br>
              <a:rPr lang="nb-NO" sz="3900" dirty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 smtClean="0"/>
              <a:t>19</a:t>
            </a:r>
            <a:r>
              <a:rPr lang="nb-NO" sz="3200" dirty="0" smtClean="0"/>
              <a:t>.09.2014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900" dirty="0"/>
              <a:t/>
            </a:r>
            <a:br>
              <a:rPr lang="nb-NO" sz="3900" dirty="0"/>
            </a:br>
            <a:r>
              <a:rPr lang="nb-NO" sz="1400" dirty="0"/>
              <a:t/>
            </a:r>
            <a:br>
              <a:rPr lang="nb-NO" sz="1400" dirty="0"/>
            </a:br>
            <a:r>
              <a:rPr lang="nb-NO" sz="3900" dirty="0"/>
              <a:t/>
            </a:r>
            <a:br>
              <a:rPr lang="nb-NO" sz="3900" dirty="0"/>
            </a:br>
            <a:endParaRPr lang="nb-NO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392488"/>
          </a:xfrm>
        </p:spPr>
        <p:txBody>
          <a:bodyPr/>
          <a:lstStyle/>
          <a:p>
            <a:pPr marL="342814" indent="-342814" defTabSz="914174" eaLnBrk="1" fontAlgn="auto" hangingPunct="1">
              <a:spcAft>
                <a:spcPts val="0"/>
              </a:spcAft>
              <a:buNone/>
            </a:pPr>
            <a:r>
              <a:rPr lang="nb-NO" sz="2400" b="1" kern="1200" dirty="0" smtClean="0">
                <a:solidFill>
                  <a:prstClr val="black"/>
                </a:solidFill>
                <a:latin typeface="Calibri"/>
              </a:rPr>
              <a:t>	Dette </a:t>
            </a:r>
            <a:r>
              <a:rPr lang="nb-NO" sz="2400" b="1" kern="1200" dirty="0">
                <a:solidFill>
                  <a:prstClr val="black"/>
                </a:solidFill>
                <a:latin typeface="Calibri"/>
              </a:rPr>
              <a:t>er veldig bra:</a:t>
            </a:r>
          </a:p>
          <a:p>
            <a:pPr lvl="1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latin typeface="Calibri"/>
              </a:rPr>
              <a:t>Dere har kommet i gang med </a:t>
            </a:r>
            <a:r>
              <a:rPr lang="nb-NO" sz="2000" kern="1200" dirty="0" smtClean="0">
                <a:latin typeface="Calibri"/>
              </a:rPr>
              <a:t>kildesorteringen</a:t>
            </a:r>
            <a:r>
              <a:rPr lang="nb-NO" sz="2000" kern="1200" dirty="0" smtClean="0">
                <a:latin typeface="Calibri"/>
              </a:rPr>
              <a:t>.</a:t>
            </a:r>
          </a:p>
          <a:p>
            <a:pPr lvl="1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 smtClean="0">
                <a:latin typeface="Calibri"/>
              </a:rPr>
              <a:t>Posene er godt knytt. </a:t>
            </a:r>
            <a:endParaRPr lang="nb-NO" sz="2000" kern="1200" dirty="0">
              <a:latin typeface="Calibri"/>
            </a:endParaRPr>
          </a:p>
          <a:p>
            <a:pPr marL="0" indent="0" defTabSz="914174" eaLnBrk="1" fontAlgn="auto" hangingPunct="1">
              <a:spcAft>
                <a:spcPts val="0"/>
              </a:spcAft>
              <a:buNone/>
            </a:pPr>
            <a:endParaRPr lang="nb-NO" sz="2000" kern="1200" dirty="0">
              <a:latin typeface="Calibri"/>
            </a:endParaRPr>
          </a:p>
          <a:p>
            <a:pPr marL="342814" indent="-342814" defTabSz="914174" eaLnBrk="1" fontAlgn="auto" hangingPunct="1">
              <a:spcAft>
                <a:spcPts val="0"/>
              </a:spcAft>
              <a:buNone/>
            </a:pPr>
            <a:r>
              <a:rPr lang="nb-NO" sz="2400" b="1" kern="1200" dirty="0" smtClean="0">
                <a:solidFill>
                  <a:prstClr val="black"/>
                </a:solidFill>
                <a:latin typeface="Calibri"/>
              </a:rPr>
              <a:t>	Forbedringspotensialer</a:t>
            </a:r>
            <a:r>
              <a:rPr lang="nb-NO" sz="2400" b="1" kern="1200" dirty="0">
                <a:solidFill>
                  <a:prstClr val="black"/>
                </a:solidFill>
                <a:latin typeface="Calibri"/>
              </a:rPr>
              <a:t>, som vi kan arbeide </a:t>
            </a:r>
            <a:r>
              <a:rPr lang="nb-NO" sz="2400" b="1" kern="1200" dirty="0" smtClean="0">
                <a:solidFill>
                  <a:prstClr val="black"/>
                </a:solidFill>
                <a:latin typeface="Calibri"/>
              </a:rPr>
              <a:t>videre med sammen </a:t>
            </a:r>
          </a:p>
          <a:p>
            <a:pPr lvl="1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kern="1200" dirty="0" smtClean="0">
                <a:latin typeface="Calibri"/>
              </a:rPr>
              <a:t>Litt grønne </a:t>
            </a:r>
            <a:r>
              <a:rPr lang="nb-NO" sz="1800" kern="1200" dirty="0">
                <a:latin typeface="Calibri"/>
              </a:rPr>
              <a:t>og blå poser, men det er fortsatt stort forbedringspotensial.</a:t>
            </a:r>
            <a:endParaRPr lang="nb-NO" sz="1800" dirty="0"/>
          </a:p>
          <a:p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5282" cy="1080120"/>
          </a:xfrm>
        </p:spPr>
        <p:txBody>
          <a:bodyPr/>
          <a:lstStyle/>
          <a:p>
            <a:pPr algn="ctr"/>
            <a:r>
              <a:rPr lang="nb-NO" sz="3200" b="1" kern="1200" dirty="0">
                <a:solidFill>
                  <a:prstClr val="black"/>
                </a:solidFill>
                <a:latin typeface="Calibri"/>
              </a:rPr>
              <a:t>Status kildesortering i deres borettslag etter analysen </a:t>
            </a:r>
            <a:r>
              <a:rPr lang="nb-NO" sz="3200" b="1" kern="1200" dirty="0" smtClean="0">
                <a:solidFill>
                  <a:schemeClr val="tx1"/>
                </a:solidFill>
                <a:latin typeface="Calibri"/>
              </a:rPr>
              <a:t>21</a:t>
            </a:r>
            <a:r>
              <a:rPr lang="nb-NO" sz="3200" b="1" kern="1200" dirty="0" smtClean="0">
                <a:solidFill>
                  <a:schemeClr val="tx1"/>
                </a:solidFill>
                <a:latin typeface="Calibri"/>
              </a:rPr>
              <a:t>.08.2014</a:t>
            </a:r>
            <a:endParaRPr lang="nb-N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412776"/>
            <a:ext cx="7495282" cy="4536504"/>
          </a:xfrm>
        </p:spPr>
        <p:txBody>
          <a:bodyPr/>
          <a:lstStyle/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b="1" kern="1200" dirty="0" err="1">
                <a:solidFill>
                  <a:prstClr val="black"/>
                </a:solidFill>
                <a:latin typeface="Calibri"/>
              </a:rPr>
              <a:t>Ladegaardsøen</a:t>
            </a:r>
            <a:r>
              <a:rPr lang="nb-NO" sz="1400" b="1" kern="1200" dirty="0">
                <a:solidFill>
                  <a:prstClr val="black"/>
                </a:solidFill>
                <a:latin typeface="Calibri"/>
              </a:rPr>
              <a:t> Borettslag: </a:t>
            </a:r>
          </a:p>
          <a:p>
            <a:pPr marL="457087" lvl="1" indent="0" defTabSz="914174" eaLnBrk="1" fontAlgn="auto" hangingPunct="1">
              <a:spcAft>
                <a:spcPts val="0"/>
              </a:spcAft>
              <a:buNone/>
            </a:pP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- Har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innført prosedyrer</a:t>
            </a:r>
            <a:r>
              <a:rPr lang="nb-NO" sz="1400" b="1" kern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som beboerne skal følge ift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kildesorteringen</a:t>
            </a:r>
            <a:endParaRPr lang="nb-NO" sz="1400" kern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b="1" kern="1200" dirty="0" err="1">
                <a:solidFill>
                  <a:prstClr val="black"/>
                </a:solidFill>
                <a:latin typeface="Calibri"/>
              </a:rPr>
              <a:t>Husebyhagan</a:t>
            </a:r>
            <a:r>
              <a:rPr lang="nb-NO" sz="1400" b="1" kern="1200" dirty="0">
                <a:solidFill>
                  <a:prstClr val="black"/>
                </a:solidFill>
                <a:latin typeface="Calibri"/>
              </a:rPr>
              <a:t> Boligsameiet:</a:t>
            </a:r>
          </a:p>
          <a:p>
            <a:pPr marL="457087" lvl="1" indent="0" defTabSz="914174" eaLnBrk="1" fontAlgn="auto" hangingPunct="1">
              <a:spcAft>
                <a:spcPts val="0"/>
              </a:spcAft>
              <a:buNone/>
            </a:pP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- Har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brukt mye tid på å informere foresatte og hjemmehjelp om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kildesortering</a:t>
            </a:r>
            <a:endParaRPr lang="nb-NO" sz="1400" kern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b="1" kern="1200" dirty="0">
                <a:solidFill>
                  <a:prstClr val="black"/>
                </a:solidFill>
                <a:latin typeface="Calibri"/>
              </a:rPr>
              <a:t>Det Glades Kvartal 2:</a:t>
            </a:r>
          </a:p>
          <a:p>
            <a:pPr marL="457087" lvl="1" indent="0" defTabSz="914174" eaLnBrk="1" fontAlgn="auto" hangingPunct="1">
              <a:spcAft>
                <a:spcPts val="0"/>
              </a:spcAft>
              <a:buNone/>
            </a:pP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 - Styreleder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har informert om at sameiet skal montere beholdere for kildesortering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   i hver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leilighet</a:t>
            </a: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b="1" kern="1200" dirty="0">
                <a:solidFill>
                  <a:prstClr val="black"/>
                </a:solidFill>
                <a:latin typeface="Calibri"/>
              </a:rPr>
              <a:t>Lillogrenda Boligsameiet:</a:t>
            </a:r>
          </a:p>
          <a:p>
            <a:pPr marL="457087" lvl="1" indent="0" defTabSz="914174" eaLnBrk="1" fontAlgn="auto" hangingPunct="1">
              <a:spcAft>
                <a:spcPts val="0"/>
              </a:spcAft>
              <a:buNone/>
            </a:pP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- Veldig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engasjert styreleder som iverksatte flere tiltak, blant annet bestilling av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returpunkt </a:t>
            </a:r>
            <a:b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   for  glass- og metallemballasje og flere </a:t>
            </a:r>
            <a:r>
              <a:rPr lang="nb-NO" sz="1400" kern="1200" dirty="0">
                <a:solidFill>
                  <a:prstClr val="black"/>
                </a:solidFill>
                <a:latin typeface="Calibri"/>
                <a:cs typeface="+mn-cs"/>
              </a:rPr>
              <a:t>papirbeholdere for å forbedre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  <a:cs typeface="+mn-cs"/>
              </a:rPr>
              <a:t>kildesorteringen</a:t>
            </a:r>
            <a:endParaRPr lang="nb-NO" sz="1400" kern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42767" lvl="1" indent="-285680" defTabSz="914174" eaLnBrk="1" fontAlgn="auto" hangingPunct="1">
              <a:spcAft>
                <a:spcPts val="0"/>
              </a:spcAft>
              <a:buNone/>
            </a:pPr>
            <a:endParaRPr lang="nb-NO" sz="1400" kern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23951" indent="-285680" defTabSz="914174" eaLnBrk="1" fontAlgn="auto" hangingPunct="1">
              <a:spcAft>
                <a:spcPts val="0"/>
              </a:spcAft>
              <a:buNone/>
            </a:pPr>
            <a:r>
              <a:rPr lang="nb-NO" sz="1400" b="1" kern="1200" dirty="0">
                <a:solidFill>
                  <a:prstClr val="black"/>
                </a:solidFill>
                <a:latin typeface="Calibri"/>
                <a:cs typeface="+mn-cs"/>
              </a:rPr>
              <a:t>Andre borettslag: </a:t>
            </a: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Styret motiverte  beboerne gjennom informasjon på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</a:rPr>
              <a:t>møter, </a:t>
            </a: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eller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</a:rPr>
              <a:t>informasjon via e-post/brev </a:t>
            </a: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til alle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</a:rPr>
              <a:t>husstandene</a:t>
            </a:r>
            <a:endParaRPr lang="nb-NO" sz="1400" kern="1200" dirty="0">
              <a:solidFill>
                <a:prstClr val="black"/>
              </a:solidFill>
              <a:latin typeface="Calibri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Styret etablerte oppgangsansvarlige med renovasjon og kildesortering som en av </a:t>
            </a:r>
            <a:r>
              <a:rPr lang="nb-NO" sz="1400" kern="1200" dirty="0" smtClean="0">
                <a:solidFill>
                  <a:prstClr val="black"/>
                </a:solidFill>
                <a:latin typeface="Calibri"/>
              </a:rPr>
              <a:t>prioriteringsområdene(frivillige</a:t>
            </a:r>
            <a:r>
              <a:rPr lang="nb-NO" sz="1400" kern="12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395538" y="260648"/>
            <a:ext cx="8280920" cy="936104"/>
          </a:xfrm>
        </p:spPr>
        <p:txBody>
          <a:bodyPr/>
          <a:lstStyle/>
          <a:p>
            <a:pPr marL="457200" indent="-457200" algn="ctr"/>
            <a:r>
              <a:rPr lang="nb-NO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5. Eksempler </a:t>
            </a:r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på iverksatte tiltak av styrene i andre borettslag</a:t>
            </a:r>
          </a:p>
        </p:txBody>
      </p:sp>
    </p:spTree>
    <p:extLst>
      <p:ext uri="{BB962C8B-B14F-4D97-AF65-F5344CB8AC3E}">
        <p14:creationId xmlns:p14="http://schemas.microsoft.com/office/powerpoint/2010/main" val="24129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392488"/>
          </a:xfrm>
        </p:spPr>
        <p:txBody>
          <a:bodyPr/>
          <a:lstStyle/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REN møter gjerne opp på beboermøte for å informere om kildesortering, dele ut informasjon og beholdere til sortering av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matavfall</a:t>
            </a:r>
            <a:br>
              <a:rPr lang="nb-NO" sz="2000" kern="1200" dirty="0" smtClean="0">
                <a:solidFill>
                  <a:prstClr val="black"/>
                </a:solidFill>
                <a:latin typeface="Calibri"/>
              </a:rPr>
            </a:br>
            <a:endParaRPr lang="nb-NO" sz="2000" kern="1200" dirty="0">
              <a:solidFill>
                <a:prstClr val="black"/>
              </a:solidFill>
              <a:latin typeface="Calibri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REN kan henge opp plakater på avfallsrom og merke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avfallsbeholdere</a:t>
            </a:r>
            <a:br>
              <a:rPr lang="nb-NO" sz="2000" kern="1200" dirty="0" smtClean="0">
                <a:solidFill>
                  <a:prstClr val="black"/>
                </a:solidFill>
                <a:latin typeface="Calibri"/>
              </a:rPr>
            </a:br>
            <a:endParaRPr lang="nb-NO" sz="2000" kern="1200" dirty="0">
              <a:solidFill>
                <a:prstClr val="black"/>
              </a:solidFill>
              <a:latin typeface="Calibri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REN kan gjennomføre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«dør </a:t>
            </a: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til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dør» </a:t>
            </a: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tiltak for å informere og gi råd til beboerne. Her kan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våre konsulenter svare </a:t>
            </a: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på eventuelle spørsmål, dele ut beholdere, aktivitetsbøker for barn om kildesortering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sorteringsguider osv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.</a:t>
            </a:r>
            <a:br>
              <a:rPr lang="nb-NO" sz="2000" kern="1200" dirty="0" smtClean="0">
                <a:solidFill>
                  <a:prstClr val="black"/>
                </a:solidFill>
                <a:latin typeface="Calibri"/>
              </a:rPr>
            </a:br>
            <a:endParaRPr lang="nb-NO" sz="2000" kern="1200" dirty="0">
              <a:solidFill>
                <a:prstClr val="black"/>
              </a:solidFill>
              <a:latin typeface="Calibri"/>
            </a:endParaRPr>
          </a:p>
          <a:p>
            <a:pPr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REN kan bistå med å gi råd om avfallsløsningen til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borettslaget/sameiet, slik at vi sammen kan vurdere eventuelle fremtidsrettede løsninger</a:t>
            </a:r>
            <a:endParaRPr lang="nb-NO" sz="2000" kern="1200" dirty="0">
              <a:solidFill>
                <a:prstClr val="black"/>
              </a:solidFill>
              <a:latin typeface="Calibri"/>
            </a:endParaRPr>
          </a:p>
          <a:p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/>
          <a:lstStyle/>
          <a:p>
            <a:pPr marL="457200" indent="-457200" algn="ctr"/>
            <a:r>
              <a:rPr lang="nb-NO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6. Mulige </a:t>
            </a:r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tiltak for å øke husstandenes oppslutning til kildesortering i deres borettslag</a:t>
            </a:r>
          </a:p>
        </p:txBody>
      </p:sp>
    </p:spTree>
    <p:extLst>
      <p:ext uri="{BB962C8B-B14F-4D97-AF65-F5344CB8AC3E}">
        <p14:creationId xmlns:p14="http://schemas.microsoft.com/office/powerpoint/2010/main" val="1577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395538" y="332656"/>
            <a:ext cx="8280920" cy="1224136"/>
          </a:xfrm>
        </p:spPr>
        <p:txBody>
          <a:bodyPr/>
          <a:lstStyle/>
          <a:p>
            <a:pPr algn="ctr"/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7. Oppsummering og tiltaksplan for deres borettslag</a:t>
            </a:r>
            <a:endParaRPr lang="nb-NO" sz="3200" b="1" dirty="0"/>
          </a:p>
        </p:txBody>
      </p:sp>
      <p:sp>
        <p:nvSpPr>
          <p:cNvPr id="5" name="Plassholder for innhold 5"/>
          <p:cNvSpPr txBox="1">
            <a:spLocks/>
          </p:cNvSpPr>
          <p:nvPr/>
        </p:nvSpPr>
        <p:spPr>
          <a:xfrm>
            <a:off x="539552" y="1556795"/>
            <a:ext cx="3956248" cy="4104456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14" indent="-342814" defTabSz="914174">
              <a:buNone/>
              <a:defRPr/>
            </a:pPr>
            <a:r>
              <a:rPr lang="nb-NO" dirty="0" smtClean="0">
                <a:solidFill>
                  <a:sysClr val="windowText" lastClr="000000"/>
                </a:solidFill>
                <a:latin typeface="Calibri"/>
              </a:rPr>
              <a:t>	Styret ønsker </a:t>
            </a:r>
            <a:r>
              <a:rPr lang="nb-NO" dirty="0">
                <a:solidFill>
                  <a:sysClr val="windowText" lastClr="000000"/>
                </a:solidFill>
                <a:latin typeface="Calibri"/>
              </a:rPr>
              <a:t>at </a:t>
            </a:r>
            <a:r>
              <a:rPr lang="nb-NO" dirty="0" smtClean="0">
                <a:solidFill>
                  <a:sysClr val="windowText" lastClr="000000"/>
                </a:solidFill>
                <a:latin typeface="Calibri"/>
              </a:rPr>
              <a:t>REN gjennomfører følgende:</a:t>
            </a:r>
            <a:br>
              <a:rPr lang="nb-NO" dirty="0" smtClean="0">
                <a:solidFill>
                  <a:sysClr val="windowText" lastClr="000000"/>
                </a:solidFill>
                <a:latin typeface="Calibri"/>
              </a:rPr>
            </a:br>
            <a:endParaRPr lang="nb-NO" dirty="0" smtClean="0">
              <a:solidFill>
                <a:sysClr val="windowText" lastClr="000000"/>
              </a:solidFill>
              <a:latin typeface="Calibri"/>
            </a:endParaRPr>
          </a:p>
          <a:p>
            <a:r>
              <a:rPr lang="nb-NO" dirty="0">
                <a:latin typeface="Calibri" panose="020F0502020204030204" pitchFamily="34" charset="0"/>
              </a:rPr>
              <a:t> </a:t>
            </a:r>
          </a:p>
          <a:p>
            <a:r>
              <a:rPr lang="nb-NO" dirty="0">
                <a:latin typeface="Calibri" panose="020F0502020204030204" pitchFamily="34" charset="0"/>
              </a:rPr>
              <a:t> </a:t>
            </a:r>
          </a:p>
          <a:p>
            <a:r>
              <a:rPr lang="nb-NO" dirty="0">
                <a:latin typeface="Calibri" panose="020F0502020204030204" pitchFamily="34" charset="0"/>
              </a:rPr>
              <a:t> </a:t>
            </a:r>
          </a:p>
          <a:p>
            <a:r>
              <a:rPr lang="nb-NO" dirty="0">
                <a:latin typeface="Calibri" panose="020F0502020204030204" pitchFamily="34" charset="0"/>
              </a:rPr>
              <a:t> </a:t>
            </a:r>
          </a:p>
          <a:p>
            <a:pPr marL="342814" indent="-342814" defTabSz="914174">
              <a:buFont typeface="Wingdings" pitchFamily="2" charset="2"/>
              <a:buChar char="Ø"/>
              <a:defRPr/>
            </a:pPr>
            <a:endParaRPr lang="nb-NO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Plassholder for innhold 6"/>
          <p:cNvSpPr>
            <a:spLocks noGrp="1"/>
          </p:cNvSpPr>
          <p:nvPr>
            <p:ph sz="half" idx="4294967295"/>
          </p:nvPr>
        </p:nvSpPr>
        <p:spPr>
          <a:xfrm>
            <a:off x="4716017" y="1600201"/>
            <a:ext cx="3970784" cy="420506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nb-NO" dirty="0" smtClean="0"/>
              <a:t>	REN ønsker at borettslaget gjennomfører følgende: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Calibri" panose="020F0502020204030204" pitchFamily="34" charset="0"/>
              </a:rPr>
              <a:t> </a:t>
            </a:r>
            <a:endParaRPr lang="nb-NO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20080"/>
          </a:xfrm>
        </p:spPr>
        <p:txBody>
          <a:bodyPr/>
          <a:lstStyle/>
          <a:p>
            <a:pPr algn="ctr"/>
            <a:r>
              <a:rPr lang="nb-NO" sz="4000" b="1" kern="1200" dirty="0">
                <a:solidFill>
                  <a:prstClr val="black"/>
                </a:solidFill>
                <a:latin typeface="Calibri"/>
              </a:rPr>
              <a:t>Takk for at du kildesorterer!</a:t>
            </a:r>
            <a:r>
              <a:rPr lang="nb-NO" sz="4000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nb-NO" sz="4000" kern="1200" dirty="0">
                <a:solidFill>
                  <a:prstClr val="black"/>
                </a:solidFill>
                <a:latin typeface="Calibri"/>
              </a:rPr>
            </a:br>
            <a:endParaRPr lang="nb-NO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0" y="2127441"/>
            <a:ext cx="55389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tel 6"/>
          <p:cNvSpPr txBox="1">
            <a:spLocks/>
          </p:cNvSpPr>
          <p:nvPr/>
        </p:nvSpPr>
        <p:spPr bwMode="auto">
          <a:xfrm>
            <a:off x="467544" y="1340768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2pPr>
            <a:lvl3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3pPr>
            <a:lvl4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4pPr>
            <a:lvl5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5pPr>
            <a:lvl6pPr marL="400727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6pPr>
            <a:lvl7pPr marL="801455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7pPr>
            <a:lvl8pPr marL="1202185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8pPr>
            <a:lvl9pPr marL="1602913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Sammen gjør vi Oslos viktigste jobb!</a:t>
            </a:r>
            <a:endParaRPr lang="nb-NO" sz="3200" b="1" kern="0" dirty="0"/>
          </a:p>
        </p:txBody>
      </p:sp>
    </p:spTree>
    <p:extLst>
      <p:ext uri="{BB962C8B-B14F-4D97-AF65-F5344CB8AC3E}">
        <p14:creationId xmlns:p14="http://schemas.microsoft.com/office/powerpoint/2010/main" val="3676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5282" cy="552786"/>
          </a:xfrm>
        </p:spPr>
        <p:txBody>
          <a:bodyPr/>
          <a:lstStyle/>
          <a:p>
            <a:pPr algn="ctr"/>
            <a:r>
              <a:rPr lang="nb-NO" sz="4000" kern="1200" dirty="0">
                <a:solidFill>
                  <a:prstClr val="black"/>
                </a:solidFill>
                <a:latin typeface="Calibri"/>
              </a:rPr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4" y="1556792"/>
            <a:ext cx="7135242" cy="43924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Målet med samarbeidsmøtet</a:t>
            </a: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Orientering om kildesortering </a:t>
            </a:r>
            <a:r>
              <a:rPr lang="nb-NO" sz="2000" dirty="0"/>
              <a:t>i </a:t>
            </a:r>
            <a:r>
              <a:rPr lang="nb-NO" sz="2000" dirty="0" smtClean="0"/>
              <a:t>Oslo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Regelverket om kildesortering</a:t>
            </a: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Kildesortering </a:t>
            </a:r>
            <a:r>
              <a:rPr lang="nb-NO" sz="2000" dirty="0"/>
              <a:t>i deres </a:t>
            </a:r>
            <a:r>
              <a:rPr lang="nb-NO" sz="2000" dirty="0" smtClean="0"/>
              <a:t>borettslag – Status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Eksempler </a:t>
            </a:r>
            <a:r>
              <a:rPr lang="nb-NO" sz="2000" dirty="0" smtClean="0"/>
              <a:t>på iverksatte </a:t>
            </a:r>
            <a:r>
              <a:rPr lang="nb-NO" sz="2000" dirty="0"/>
              <a:t>tiltak </a:t>
            </a:r>
            <a:r>
              <a:rPr lang="nb-NO" sz="2000" dirty="0" smtClean="0"/>
              <a:t>av </a:t>
            </a:r>
            <a:r>
              <a:rPr lang="nb-NO" sz="2000" dirty="0"/>
              <a:t>styrene i andre </a:t>
            </a:r>
            <a:r>
              <a:rPr lang="nb-NO" sz="2000" dirty="0" smtClean="0"/>
              <a:t>borettslag</a:t>
            </a: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Mulige tiltak for å øke husstandenes </a:t>
            </a:r>
            <a:r>
              <a:rPr lang="nb-NO" sz="2000" dirty="0" smtClean="0"/>
              <a:t>oppslutning til </a:t>
            </a:r>
            <a:r>
              <a:rPr lang="nb-NO" sz="2000" dirty="0"/>
              <a:t>kildesortering i deres </a:t>
            </a:r>
            <a:r>
              <a:rPr lang="nb-NO" sz="2000" dirty="0" smtClean="0"/>
              <a:t>borettslag</a:t>
            </a:r>
            <a:endParaRPr lang="nb-NO" sz="2000" dirty="0"/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Oppsummering </a:t>
            </a:r>
            <a:r>
              <a:rPr lang="nb-NO" sz="2000" dirty="0"/>
              <a:t>og tiltaksplan for deres </a:t>
            </a:r>
            <a:r>
              <a:rPr lang="nb-NO" sz="2000" dirty="0" smtClean="0"/>
              <a:t>borettslag</a:t>
            </a: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95282" cy="552786"/>
          </a:xfrm>
        </p:spPr>
        <p:txBody>
          <a:bodyPr/>
          <a:lstStyle/>
          <a:p>
            <a:pPr algn="ctr"/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1. Målet med samarbeidsmøte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268760"/>
            <a:ext cx="7920880" cy="4608512"/>
          </a:xfrm>
        </p:spPr>
        <p:txBody>
          <a:bodyPr/>
          <a:lstStyle/>
          <a:p>
            <a:pPr marL="342814" indent="-342814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kern="1200" dirty="0">
                <a:solidFill>
                  <a:prstClr val="black"/>
                </a:solidFill>
                <a:latin typeface="Calibri"/>
              </a:rPr>
              <a:t>Informere om pågående analyser av avfallet i deres borettslag:</a:t>
            </a:r>
          </a:p>
          <a:p>
            <a:pPr marL="742767" lvl="1" indent="-285680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nb-NO" sz="2000" kern="1200" dirty="0">
                <a:solidFill>
                  <a:prstClr val="black"/>
                </a:solidFill>
                <a:latin typeface="Calibri"/>
                <a:cs typeface="+mn-cs"/>
              </a:rPr>
              <a:t>Deres borettslag/sameie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  <a:cs typeface="+mn-cs"/>
              </a:rPr>
              <a:t>er utvalgt som ett av 20 borettslag i </a:t>
            </a:r>
            <a:r>
              <a:rPr lang="nb-NO" sz="2000" kern="1200" dirty="0">
                <a:solidFill>
                  <a:prstClr val="black"/>
                </a:solidFill>
                <a:latin typeface="Calibri"/>
                <a:cs typeface="+mn-cs"/>
              </a:rPr>
              <a:t>en analyse som skal måle effekten av oppsøkende virksomhet på kildesorteringsadferden i Oslo.</a:t>
            </a:r>
          </a:p>
          <a:p>
            <a:pPr marL="742767" lvl="1" indent="-285680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nb-NO" sz="2000" kern="1200" dirty="0">
                <a:solidFill>
                  <a:prstClr val="black"/>
                </a:solidFill>
                <a:latin typeface="Calibri"/>
                <a:cs typeface="+mn-cs"/>
              </a:rPr>
              <a:t>Oppsøkende virksomhet kan være: dør til dør aksjoner, deltakelse på beboermøter, generalforsamlinger, styremøter, borettslags- og bydelsdager, m.m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742767" lvl="1" indent="-285680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nb-NO" sz="2000" kern="1200" dirty="0" smtClean="0">
                <a:solidFill>
                  <a:prstClr val="black"/>
                </a:solidFill>
                <a:latin typeface="Calibri"/>
                <a:cs typeface="+mn-cs"/>
              </a:rPr>
              <a:t>Sammen se på mulige tiltak rettet mot husholdningene som kan bidra til økt kildesortering i deres borettslag</a:t>
            </a:r>
            <a:endParaRPr lang="nb-NO" sz="2000" kern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814" indent="-342814" defTabSz="914174" eaLnBrk="1" fontAlgn="auto" hangingPunct="1">
              <a:spcAft>
                <a:spcPts val="0"/>
              </a:spcAft>
              <a:buNone/>
            </a:pPr>
            <a:endParaRPr lang="nb-NO" sz="2600" kern="1200" dirty="0">
              <a:solidFill>
                <a:prstClr val="black"/>
              </a:solidFill>
              <a:latin typeface="Calibri"/>
            </a:endParaRPr>
          </a:p>
          <a:p>
            <a:pPr marL="0" indent="0" defTabSz="914174" eaLnBrk="1" fontAlgn="auto" hangingPunct="1">
              <a:spcAft>
                <a:spcPts val="0"/>
              </a:spcAft>
              <a:buNone/>
            </a:pPr>
            <a:endParaRPr lang="nb-NO" sz="2600" kern="1200" dirty="0">
              <a:solidFill>
                <a:prstClr val="black"/>
              </a:solidFill>
              <a:latin typeface="Calibri"/>
            </a:endParaRPr>
          </a:p>
          <a:p>
            <a:pPr marL="342814" indent="-342814" defTabSz="914174" eaLnBrk="1" fontAlgn="auto" hangingPunct="1">
              <a:spcAft>
                <a:spcPts val="0"/>
              </a:spcAft>
              <a:buNone/>
            </a:pPr>
            <a:endParaRPr lang="nb-NO" sz="2600" b="1" kern="1200" dirty="0">
              <a:solidFill>
                <a:prstClr val="black"/>
              </a:solidFill>
              <a:latin typeface="Calibri"/>
            </a:endParaRPr>
          </a:p>
          <a:p>
            <a:pPr marL="342814" indent="-342814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500" kern="1200" dirty="0">
              <a:solidFill>
                <a:prstClr val="black"/>
              </a:solidFill>
              <a:latin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5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495282" cy="1080120"/>
          </a:xfrm>
        </p:spPr>
        <p:txBody>
          <a:bodyPr/>
          <a:lstStyle/>
          <a:p>
            <a:pPr algn="ctr"/>
            <a:r>
              <a:rPr lang="nb-NO" sz="2000" kern="1200" dirty="0">
                <a:solidFill>
                  <a:prstClr val="black"/>
                </a:solidFill>
                <a:latin typeface="Calibri"/>
              </a:rPr>
              <a:t>Avfallet er </a:t>
            </a:r>
            <a:r>
              <a:rPr lang="nb-NO" sz="2000" kern="1200" dirty="0" smtClean="0">
                <a:solidFill>
                  <a:prstClr val="black"/>
                </a:solidFill>
                <a:latin typeface="Calibri"/>
              </a:rPr>
              <a:t>en ressurs - </a:t>
            </a:r>
            <a:r>
              <a:rPr lang="nb-NO" sz="2000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nb-NO" sz="2000" kern="1200" dirty="0">
                <a:solidFill>
                  <a:prstClr val="black"/>
                </a:solidFill>
                <a:latin typeface="Calibri"/>
              </a:rPr>
            </a:br>
            <a:r>
              <a:rPr lang="nb-NO" sz="2000" kern="1200" dirty="0">
                <a:solidFill>
                  <a:prstClr val="black"/>
                </a:solidFill>
                <a:latin typeface="Calibri"/>
              </a:rPr>
              <a:t>Kretsløpsbasert kildesortering i Oslo</a:t>
            </a:r>
            <a:endParaRPr lang="nb-NO" sz="2000" dirty="0"/>
          </a:p>
        </p:txBody>
      </p:sp>
      <p:pic>
        <p:nvPicPr>
          <p:cNvPr id="4" name="Plassholder for innhold 3" descr="REN avfallsill okt 2010  72dp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628802"/>
            <a:ext cx="741682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 bwMode="auto">
          <a:xfrm>
            <a:off x="611560" y="260648"/>
            <a:ext cx="749528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2pPr>
            <a:lvl3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3pPr>
            <a:lvl4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4pPr>
            <a:lvl5pPr algn="l" defTabSz="95729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5pPr>
            <a:lvl6pPr marL="400727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6pPr>
            <a:lvl7pPr marL="801455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7pPr>
            <a:lvl8pPr marL="1202185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8pPr>
            <a:lvl9pPr marL="1602913" algn="l" defTabSz="95729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nb-NO" sz="3200" b="1" dirty="0" smtClean="0">
                <a:solidFill>
                  <a:prstClr val="black"/>
                </a:solidFill>
                <a:latin typeface="Calibri"/>
              </a:rPr>
              <a:t>2. Orientering om kildesortering i Oslo</a:t>
            </a:r>
            <a:endParaRPr lang="nb-NO" sz="3200" kern="0" dirty="0"/>
          </a:p>
        </p:txBody>
      </p:sp>
    </p:spTree>
    <p:extLst>
      <p:ext uri="{BB962C8B-B14F-4D97-AF65-F5344CB8AC3E}">
        <p14:creationId xmlns:p14="http://schemas.microsoft.com/office/powerpoint/2010/main" val="12306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2046640" y="555665"/>
            <a:ext cx="4928497" cy="826300"/>
          </a:xfrm>
        </p:spPr>
        <p:txBody>
          <a:bodyPr/>
          <a:lstStyle/>
          <a:p>
            <a:pPr eaLnBrk="1" hangingPunct="1"/>
            <a:r>
              <a:rPr lang="nb-NO" altLang="nb-NO" sz="3900" b="1">
                <a:solidFill>
                  <a:srgbClr val="339933"/>
                </a:solidFill>
              </a:rPr>
              <a:t>Hva er matavfall?</a:t>
            </a:r>
            <a:br>
              <a:rPr lang="nb-NO" altLang="nb-NO" sz="3900" b="1">
                <a:solidFill>
                  <a:srgbClr val="339933"/>
                </a:solidFill>
              </a:rPr>
            </a:br>
            <a:endParaRPr lang="nb-NO" altLang="nb-NO" sz="3900" b="1"/>
          </a:p>
        </p:txBody>
      </p:sp>
      <p:pic>
        <p:nvPicPr>
          <p:cNvPr id="7171" name="Picture 15" descr="http://renhallningen-kristianstad.se/renh/uploads/images/Avfall/ORGANIS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2478" r="6056" b="3357"/>
          <a:stretch>
            <a:fillRect/>
          </a:stretch>
        </p:blipFill>
        <p:spPr bwMode="auto">
          <a:xfrm>
            <a:off x="444097" y="1078223"/>
            <a:ext cx="7823939" cy="488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4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691268" y="1"/>
            <a:ext cx="8129204" cy="727270"/>
          </a:xfrm>
          <a:prstGeom prst="rect">
            <a:avLst/>
          </a:prstGeom>
          <a:solidFill>
            <a:schemeClr val="bg1"/>
          </a:solidFill>
        </p:spPr>
        <p:txBody>
          <a:bodyPr wrap="square" lIns="80155" tIns="40078" rIns="80155" bIns="40078">
            <a:spAutoFit/>
          </a:bodyPr>
          <a:lstStyle/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200" b="1" dirty="0">
                <a:solidFill>
                  <a:srgbClr val="0099CC"/>
                </a:solidFill>
                <a:effectLst>
                  <a:outerShdw dist="50800" sx="1000" sy="1000" algn="ctr" rotWithShape="0">
                    <a:srgbClr val="FFFFFF"/>
                  </a:outerShdw>
                </a:effectLst>
              </a:rPr>
              <a:t>Hva er  plastemballasje? </a:t>
            </a:r>
          </a:p>
        </p:txBody>
      </p:sp>
      <p:pic>
        <p:nvPicPr>
          <p:cNvPr id="12" name="Bilde 11" descr="sk_BIR_plast0472.jpg"/>
          <p:cNvPicPr>
            <a:picLocks noChangeAspect="1"/>
          </p:cNvPicPr>
          <p:nvPr/>
        </p:nvPicPr>
        <p:blipFill>
          <a:blip r:embed="rId3" cstate="print"/>
          <a:srcRect t="12867" b="4298"/>
          <a:stretch>
            <a:fillRect/>
          </a:stretch>
        </p:blipFill>
        <p:spPr>
          <a:xfrm>
            <a:off x="999087" y="882420"/>
            <a:ext cx="6807877" cy="509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29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95282" cy="1224136"/>
          </a:xfrm>
        </p:spPr>
        <p:txBody>
          <a:bodyPr/>
          <a:lstStyle/>
          <a:p>
            <a:pPr algn="ctr"/>
            <a:r>
              <a:rPr lang="nb-NO" altLang="nb-NO" sz="4000" kern="1200" dirty="0">
                <a:solidFill>
                  <a:prstClr val="black"/>
                </a:solidFill>
                <a:latin typeface="Calibri"/>
              </a:rPr>
              <a:t>Det er enkelt når du kommer i gang!</a:t>
            </a:r>
            <a:br>
              <a:rPr lang="nb-NO" altLang="nb-NO" sz="4000" kern="1200" dirty="0">
                <a:solidFill>
                  <a:prstClr val="black"/>
                </a:solidFill>
                <a:latin typeface="Calibri"/>
              </a:rPr>
            </a:br>
            <a:r>
              <a:rPr lang="nb-NO" altLang="nb-NO" sz="4000" kern="1200" dirty="0">
                <a:solidFill>
                  <a:prstClr val="black"/>
                </a:solidFill>
                <a:latin typeface="Calibri"/>
              </a:rPr>
              <a:t>Og det føles så bra!</a:t>
            </a:r>
            <a:endParaRPr lang="nb-NO" dirty="0"/>
          </a:p>
        </p:txBody>
      </p:sp>
      <p:pic>
        <p:nvPicPr>
          <p:cNvPr id="4" name="Picture 2" descr="R:\INFO\Felles\6. Bilder\02. KiO-bilder\04. Indisk familie\Lavoppløst RGB\_MG_6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45171"/>
          <a:stretch>
            <a:fillRect/>
          </a:stretch>
        </p:blipFill>
        <p:spPr bwMode="auto">
          <a:xfrm>
            <a:off x="2339752" y="2155746"/>
            <a:ext cx="1420559" cy="15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335921" y="3989888"/>
            <a:ext cx="1424390" cy="98858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801257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  <a:t>Beholdere som passer kjøkkenskapet ditt</a:t>
            </a:r>
          </a:p>
        </p:txBody>
      </p:sp>
      <p:pic>
        <p:nvPicPr>
          <p:cNvPr id="9" name="Picture 3" descr="R:\Felles REN\Prosjekter\KIO fase 2\10. Kommunikasjon\Bilder og fotooppdrag\Lansering av poser i butikk 11.02.11\DSC_0052_beskjæ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9" y="836712"/>
            <a:ext cx="1848356" cy="289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R:\INFO\Felles\6. Bilder\02. KiO-bilder\11. Sammenstillinger\Sammenstilling - tre avfallsbøtter - ståen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6" y="1427865"/>
            <a:ext cx="1732785" cy="35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R:\INFO\Felles\6. Bilder\02. KiO-bilder\Tre poser i en beholder_jen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8"/>
          <a:stretch>
            <a:fillRect/>
          </a:stretch>
        </p:blipFill>
        <p:spPr bwMode="auto">
          <a:xfrm>
            <a:off x="6084168" y="1927559"/>
            <a:ext cx="2774571" cy="23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467544" y="3989888"/>
            <a:ext cx="1563122" cy="121186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801257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  <a:t>Blå og grønne poser hentes gratis i din nærmeste butikk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816997" y="5048891"/>
            <a:ext cx="2436800" cy="98858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801257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  <a:t>Matavfall i grønn pose. Plastemballasje i blå pose.</a:t>
            </a:r>
            <a:b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</a:br>
            <a: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  <a:t>Restavfallet i vanlig handlepose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084170" y="4436435"/>
            <a:ext cx="2890203" cy="54203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defTabSz="801257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2A2A2A"/>
                </a:solidFill>
                <a:latin typeface="Arial" pitchFamily="34" charset="0"/>
              </a:rPr>
              <a:t>Alle posene kastes i samme beholder som  før.</a:t>
            </a:r>
          </a:p>
        </p:txBody>
      </p:sp>
    </p:spTree>
    <p:extLst>
      <p:ext uri="{BB962C8B-B14F-4D97-AF65-F5344CB8AC3E}">
        <p14:creationId xmlns:p14="http://schemas.microsoft.com/office/powerpoint/2010/main" val="3682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268760"/>
            <a:ext cx="7495282" cy="4536504"/>
          </a:xfrm>
        </p:spPr>
        <p:txBody>
          <a:bodyPr/>
          <a:lstStyle/>
          <a:p>
            <a:pPr marL="342814" indent="-342814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I 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bystyresak 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239/2006, forslag til ” Avfallsplan for Oslo kommune 2006-2009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”, 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vedtatt av 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bystyret den 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7.6.2006, stadfestes det 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at:</a:t>
            </a:r>
          </a:p>
          <a:p>
            <a:pPr marL="0" indent="0" defTabSz="914174" eaLnBrk="1" fontAlgn="auto" hangingPunct="1">
              <a:spcAft>
                <a:spcPts val="0"/>
              </a:spcAft>
              <a:buNone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"</a:t>
            </a: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materialgjenvinningsgraden for </a:t>
            </a:r>
            <a:r>
              <a:rPr lang="nb-NO" sz="2000" i="1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husholdningsavfallet i </a:t>
            </a:r>
          </a:p>
          <a:p>
            <a:pPr marL="0" indent="0" defTabSz="914174" eaLnBrk="1" fontAlgn="auto" hangingPunct="1">
              <a:spcAft>
                <a:spcPts val="0"/>
              </a:spcAft>
              <a:buNone/>
            </a:pP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nb-NO" sz="2000" i="1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Oslo kommune </a:t>
            </a: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skal </a:t>
            </a:r>
            <a:r>
              <a:rPr lang="nb-NO" sz="2000" i="1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økes </a:t>
            </a: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til minimum 50 % innen </a:t>
            </a:r>
            <a:r>
              <a:rPr lang="nb-NO" sz="2000" i="1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2014</a:t>
            </a:r>
            <a:r>
              <a:rPr lang="nb-NO" sz="20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”. 	 	   (senere har dette blitt endret til innen 2018) </a:t>
            </a:r>
            <a:endParaRPr lang="nb-NO" sz="200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defTabSz="914174" eaLnBrk="1" fontAlgn="auto" hangingPunct="1">
              <a:spcAft>
                <a:spcPts val="0"/>
              </a:spcAft>
              <a:buNone/>
            </a:pPr>
            <a:endParaRPr lang="nb-NO" sz="200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814" indent="-342814" defTabSz="91417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Forskrift </a:t>
            </a:r>
            <a:r>
              <a:rPr lang="nb-NO" sz="2000" i="1" kern="1200" dirty="0">
                <a:latin typeface="Calibri" panose="020F0502020204030204" pitchFamily="34" charset="0"/>
              </a:rPr>
              <a:t>av 15.02.2012 </a:t>
            </a:r>
            <a:r>
              <a:rPr lang="nb-NO" sz="20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om renovasjon av husholdningsavfall i Oslo kommune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  <a:p>
            <a:pPr marL="416033" lvl="1" indent="0">
              <a:buNone/>
            </a:pPr>
            <a:r>
              <a:rPr lang="nb-NO" sz="2000" dirty="0" smtClean="0">
                <a:latin typeface="Calibri" panose="020F0502020204030204" pitchFamily="34" charset="0"/>
              </a:rPr>
              <a:t>	Kapittel 2, Kommunal avfallsordning §2-1 generelt sier at:</a:t>
            </a:r>
            <a:br>
              <a:rPr lang="nb-NO" sz="2000" dirty="0" smtClean="0">
                <a:latin typeface="Calibri" panose="020F0502020204030204" pitchFamily="34" charset="0"/>
              </a:rPr>
            </a:br>
            <a:r>
              <a:rPr lang="nb-NO" sz="2000" dirty="0" smtClean="0">
                <a:latin typeface="Calibri" panose="020F0502020204030204" pitchFamily="34" charset="0"/>
              </a:rPr>
              <a:t> 	</a:t>
            </a:r>
            <a:r>
              <a:rPr lang="nb-NO" sz="2000" i="1" dirty="0" smtClean="0">
                <a:latin typeface="Calibri" panose="020F0502020204030204" pitchFamily="34" charset="0"/>
              </a:rPr>
              <a:t>Abonnenten skal kildesortere og levere husholdningsavfallet 	etter kommunens anvisning. Dette gjelder både hente- og 	bringeordninger. </a:t>
            </a:r>
            <a:endParaRPr lang="nb-NO" sz="2000" i="1" dirty="0">
              <a:latin typeface="Calibri" panose="020F0502020204030204" pitchFamily="34" charset="0"/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395538" y="332658"/>
            <a:ext cx="8280920" cy="648070"/>
          </a:xfrm>
        </p:spPr>
        <p:txBody>
          <a:bodyPr/>
          <a:lstStyle/>
          <a:p>
            <a:pPr algn="ctr"/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3. Regelverket om kildesortering av avfall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41517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5282" cy="552786"/>
          </a:xfrm>
        </p:spPr>
        <p:txBody>
          <a:bodyPr/>
          <a:lstStyle/>
          <a:p>
            <a:pPr algn="ctr"/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4. Kildesortering </a:t>
            </a:r>
            <a:r>
              <a:rPr lang="nb-NO" sz="3200" b="1" kern="1200" dirty="0">
                <a:solidFill>
                  <a:prstClr val="black"/>
                </a:solidFill>
                <a:latin typeface="Calibri"/>
              </a:rPr>
              <a:t>i deres </a:t>
            </a:r>
            <a:r>
              <a:rPr lang="nb-NO" sz="3200" b="1" kern="1200" dirty="0" smtClean="0">
                <a:solidFill>
                  <a:prstClr val="black"/>
                </a:solidFill>
                <a:latin typeface="Calibri"/>
              </a:rPr>
              <a:t>borettslag - Status</a:t>
            </a:r>
            <a:endParaRPr lang="nb-NO" sz="3200" b="1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45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5355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2A2A2A"/>
      </a:dk1>
      <a:lt1>
        <a:srgbClr val="FFFFFF"/>
      </a:lt1>
      <a:dk2>
        <a:srgbClr val="908979"/>
      </a:dk2>
      <a:lt2>
        <a:srgbClr val="908979"/>
      </a:lt2>
      <a:accent1>
        <a:srgbClr val="277A78"/>
      </a:accent1>
      <a:accent2>
        <a:srgbClr val="113A32"/>
      </a:accent2>
      <a:accent3>
        <a:srgbClr val="FFFFFF"/>
      </a:accent3>
      <a:accent4>
        <a:srgbClr val="222222"/>
      </a:accent4>
      <a:accent5>
        <a:srgbClr val="ACBEBE"/>
      </a:accent5>
      <a:accent6>
        <a:srgbClr val="0E342C"/>
      </a:accent6>
      <a:hlink>
        <a:srgbClr val="277A78"/>
      </a:hlink>
      <a:folHlink>
        <a:srgbClr val="113A32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2A2A2A"/>
      </a:dk1>
      <a:lt1>
        <a:srgbClr val="FFFFFF"/>
      </a:lt1>
      <a:dk2>
        <a:srgbClr val="908979"/>
      </a:dk2>
      <a:lt2>
        <a:srgbClr val="908979"/>
      </a:lt2>
      <a:accent1>
        <a:srgbClr val="277A78"/>
      </a:accent1>
      <a:accent2>
        <a:srgbClr val="113A32"/>
      </a:accent2>
      <a:accent3>
        <a:srgbClr val="FFFFFF"/>
      </a:accent3>
      <a:accent4>
        <a:srgbClr val="222222"/>
      </a:accent4>
      <a:accent5>
        <a:srgbClr val="ACBEBE"/>
      </a:accent5>
      <a:accent6>
        <a:srgbClr val="0E342C"/>
      </a:accent6>
      <a:hlink>
        <a:srgbClr val="277A78"/>
      </a:hlink>
      <a:folHlink>
        <a:srgbClr val="113A32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351</Words>
  <Application>Microsoft Office PowerPoint</Application>
  <PresentationFormat>Skjermfremvisning (4:3)</PresentationFormat>
  <Paragraphs>75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Office-tema</vt:lpstr>
      <vt:lpstr>Blank Presentation</vt:lpstr>
      <vt:lpstr>1_Blank Presentation</vt:lpstr>
      <vt:lpstr>  Samarbeidsmøte REN/ Lillevannsåsen sameiet  19.09.2014    </vt:lpstr>
      <vt:lpstr>Agenda</vt:lpstr>
      <vt:lpstr>1. Målet med samarbeidsmøte</vt:lpstr>
      <vt:lpstr>Avfallet er en ressurs -  Kretsløpsbasert kildesortering i Oslo</vt:lpstr>
      <vt:lpstr>Hva er matavfall? </vt:lpstr>
      <vt:lpstr>PowerPoint-presentasjon</vt:lpstr>
      <vt:lpstr>Det er enkelt når du kommer i gang! Og det føles så bra!</vt:lpstr>
      <vt:lpstr>3. Regelverket om kildesortering av avfall</vt:lpstr>
      <vt:lpstr>4. Kildesortering i deres borettslag - Status</vt:lpstr>
      <vt:lpstr>Status kildesortering i deres borettslag etter analysen 21.08.2014</vt:lpstr>
      <vt:lpstr>5. Eksempler på iverksatte tiltak av styrene i andre borettslag</vt:lpstr>
      <vt:lpstr>6. Mulige tiltak for å øke husstandenes oppslutning til kildesortering i deres borettslag</vt:lpstr>
      <vt:lpstr>7. Oppsummering og tiltaksplan for deres borettslag</vt:lpstr>
      <vt:lpstr>Takk for at du kildesorterer! </vt:lpstr>
    </vt:vector>
  </TitlesOfParts>
  <Company>Renovasjonsetaten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Grensen Borettslag</dc:title>
  <dc:creator>Astrid Høgestøl</dc:creator>
  <cp:lastModifiedBy>Mari Guttormsen</cp:lastModifiedBy>
  <cp:revision>75</cp:revision>
  <cp:lastPrinted>2014-08-22T09:46:25Z</cp:lastPrinted>
  <dcterms:created xsi:type="dcterms:W3CDTF">2014-05-16T06:25:09Z</dcterms:created>
  <dcterms:modified xsi:type="dcterms:W3CDTF">2014-09-12T10:35:00Z</dcterms:modified>
</cp:coreProperties>
</file>